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1"/>
  </p:notesMasterIdLst>
  <p:sldIdLst>
    <p:sldId id="284" r:id="rId5"/>
    <p:sldId id="285" r:id="rId6"/>
    <p:sldId id="290" r:id="rId7"/>
    <p:sldId id="286" r:id="rId8"/>
    <p:sldId id="287" r:id="rId9"/>
    <p:sldId id="288" r:id="rId10"/>
    <p:sldId id="289" r:id="rId11"/>
    <p:sldId id="292" r:id="rId12"/>
    <p:sldId id="291" r:id="rId13"/>
    <p:sldId id="293" r:id="rId14"/>
    <p:sldId id="295" r:id="rId15"/>
    <p:sldId id="294" r:id="rId16"/>
    <p:sldId id="296" r:id="rId17"/>
    <p:sldId id="297" r:id="rId18"/>
    <p:sldId id="298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verly Larson" initials="BL" lastIdx="1" clrIdx="0"/>
  <p:cmAuthor id="1" name="admin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3095" autoAdjust="0"/>
  </p:normalViewPr>
  <p:slideViewPr>
    <p:cSldViewPr>
      <p:cViewPr varScale="1">
        <p:scale>
          <a:sx n="63" d="100"/>
          <a:sy n="63" d="100"/>
        </p:scale>
        <p:origin x="9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>
        <p:scale>
          <a:sx n="66" d="100"/>
          <a:sy n="66" d="100"/>
        </p:scale>
        <p:origin x="-190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38B30-86C1-4ACA-AEF7-191EB260B9D3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DE047-B577-466B-8079-7EC6040FAD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DE047-B577-466B-8079-7EC6040FAD8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0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VPPCX_Powerpoint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DO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228600"/>
            <a:ext cx="65532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EBEACF"/>
                </a:solidFill>
                <a:latin typeface="Helvetica"/>
                <a:cs typeface="Helvetica"/>
              </a:rPr>
              <a:t>Department of Defense</a:t>
            </a:r>
          </a:p>
          <a:p>
            <a:pPr>
              <a:defRPr/>
            </a:pPr>
            <a:r>
              <a:rPr lang="en-US" sz="2000" dirty="0">
                <a:solidFill>
                  <a:srgbClr val="EBEACF"/>
                </a:solidFill>
                <a:latin typeface="Helvetica"/>
                <a:cs typeface="Helvetica"/>
              </a:rPr>
              <a:t>Voluntary Protection Programs Center of Excellence</a:t>
            </a:r>
          </a:p>
        </p:txBody>
      </p:sp>
      <p:pic>
        <p:nvPicPr>
          <p:cNvPr id="6" name="Picture 15" descr="vppcx-1-with spa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368425"/>
            <a:ext cx="554831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76400" y="3349625"/>
            <a:ext cx="6781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EBEACF"/>
                </a:solidFill>
                <a:latin typeface="Helvetica"/>
                <a:cs typeface="Helvetica"/>
              </a:rPr>
              <a:t>Development, Validation, Implementation and Enhancement for a Voluntary Protection Programs Center of Excellence (VPP CX) Capability for the Department of Defense</a:t>
            </a:r>
          </a:p>
        </p:txBody>
      </p:sp>
      <p:pic>
        <p:nvPicPr>
          <p:cNvPr id="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DO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90800" y="228600"/>
            <a:ext cx="65532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EBEACF"/>
                </a:solidFill>
                <a:latin typeface="Helvetica"/>
                <a:cs typeface="Helvetica"/>
              </a:rPr>
              <a:t>Department of Defense</a:t>
            </a:r>
          </a:p>
          <a:p>
            <a:pPr>
              <a:defRPr/>
            </a:pPr>
            <a:r>
              <a:rPr lang="en-US" sz="2000" dirty="0" smtClean="0">
                <a:solidFill>
                  <a:srgbClr val="EBEACF"/>
                </a:solidFill>
                <a:latin typeface="Helvetica"/>
                <a:cs typeface="Helvetica"/>
              </a:rPr>
              <a:t>Voluntary </a:t>
            </a:r>
            <a:r>
              <a:rPr lang="en-US" sz="2000" dirty="0">
                <a:solidFill>
                  <a:srgbClr val="EBEACF"/>
                </a:solidFill>
                <a:latin typeface="Helvetica"/>
                <a:cs typeface="Helvetica"/>
              </a:rPr>
              <a:t>Protection Programs Center of Excellence</a:t>
            </a:r>
          </a:p>
        </p:txBody>
      </p:sp>
      <p:pic>
        <p:nvPicPr>
          <p:cNvPr id="11" name="Picture 20" descr="vppcx-1-with spa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368425"/>
            <a:ext cx="554831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264025"/>
            <a:ext cx="7772400" cy="1146175"/>
          </a:xfrm>
        </p:spPr>
        <p:txBody>
          <a:bodyPr/>
          <a:lstStyle>
            <a:lvl1pPr>
              <a:defRPr sz="3200" b="1">
                <a:solidFill>
                  <a:srgbClr val="A9A257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6356350"/>
            <a:ext cx="228600" cy="365125"/>
          </a:xfrm>
        </p:spPr>
        <p:txBody>
          <a:bodyPr/>
          <a:lstStyle>
            <a:lvl1pPr>
              <a:defRPr/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2D011C-9430-463C-BFE5-8F057FDCF20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2D011C-9430-463C-BFE5-8F057FDCF20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2D011C-9430-463C-BFE5-8F057FDCF20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VPPCX_Powerpoint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DO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228600"/>
            <a:ext cx="65532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EBEACF"/>
                </a:solidFill>
                <a:latin typeface="Helvetica"/>
                <a:cs typeface="Helvetica"/>
              </a:rPr>
              <a:t>Department of Defense</a:t>
            </a:r>
          </a:p>
          <a:p>
            <a:pPr>
              <a:defRPr/>
            </a:pPr>
            <a:r>
              <a:rPr lang="en-US" sz="2000" dirty="0">
                <a:solidFill>
                  <a:srgbClr val="EBEACF"/>
                </a:solidFill>
                <a:latin typeface="Helvetica"/>
                <a:cs typeface="Helvetica"/>
              </a:rPr>
              <a:t>Voluntary Protection Programs Center of Excellence</a:t>
            </a:r>
          </a:p>
        </p:txBody>
      </p:sp>
      <p:pic>
        <p:nvPicPr>
          <p:cNvPr id="6" name="Picture 15" descr="vppcx-1-with spa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368425"/>
            <a:ext cx="554831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76400" y="3349625"/>
            <a:ext cx="6781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EBEACF"/>
                </a:solidFill>
                <a:latin typeface="Helvetica"/>
                <a:cs typeface="Helvetica"/>
              </a:rPr>
              <a:t>Development, Validation, Implementation and Enhancement for a Voluntary Protection Programs Center of Excellence (VPP CX) Capability for the Department of Defense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264025"/>
            <a:ext cx="7772400" cy="1146175"/>
          </a:xfrm>
        </p:spPr>
        <p:txBody>
          <a:bodyPr/>
          <a:lstStyle>
            <a:lvl1pPr>
              <a:defRPr sz="3200" b="1">
                <a:solidFill>
                  <a:srgbClr val="A9A257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8200" y="6356350"/>
            <a:ext cx="228600" cy="365125"/>
          </a:xfrm>
        </p:spPr>
        <p:txBody>
          <a:bodyPr/>
          <a:lstStyle>
            <a:lvl1pPr>
              <a:defRPr/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552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VPPCX_Powerpoint_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 descr="DO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228600"/>
            <a:ext cx="65532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EBEACF"/>
                </a:solidFill>
                <a:latin typeface="Helvetica"/>
                <a:cs typeface="Helvetica"/>
              </a:rPr>
              <a:t>Department of Defense</a:t>
            </a:r>
          </a:p>
          <a:p>
            <a:pPr>
              <a:defRPr/>
            </a:pPr>
            <a:r>
              <a:rPr lang="en-US" sz="2000" dirty="0">
                <a:solidFill>
                  <a:srgbClr val="EBEACF"/>
                </a:solidFill>
                <a:latin typeface="Helvetica"/>
                <a:cs typeface="Helvetica"/>
              </a:rPr>
              <a:t>Voluntary Protection Programs Center of Excellence</a:t>
            </a:r>
          </a:p>
        </p:txBody>
      </p:sp>
      <p:pic>
        <p:nvPicPr>
          <p:cNvPr id="6" name="Picture 15" descr="vppcx-1-with spa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368425"/>
            <a:ext cx="554831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76400" y="3349625"/>
            <a:ext cx="6781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EBEACF"/>
                </a:solidFill>
                <a:latin typeface="Helvetica"/>
                <a:cs typeface="Helvetica"/>
              </a:rPr>
              <a:t>Development, Validation, Implementation and Enhancement for a Voluntary Protection Programs Center of Excellence (VPP CX) Capability for the Department of Defense</a:t>
            </a:r>
          </a:p>
        </p:txBody>
      </p:sp>
      <p:pic>
        <p:nvPicPr>
          <p:cNvPr id="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776537"/>
            <a:ext cx="7772400" cy="1146175"/>
          </a:xfrm>
        </p:spPr>
        <p:txBody>
          <a:bodyPr/>
          <a:lstStyle>
            <a:lvl1pPr>
              <a:defRPr sz="3200" b="1">
                <a:solidFill>
                  <a:srgbClr val="A9A257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20" descr="vppcx-1-with spac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5305690"/>
            <a:ext cx="3935413" cy="145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VPPCX_Powerpoint_Templa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2D011C-9430-463C-BFE5-8F057FDCF20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2D011C-9430-463C-BFE5-8F057FDCF20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2D011C-9430-463C-BFE5-8F057FDCF20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2D011C-9430-463C-BFE5-8F057FDCF20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2D011C-9430-463C-BFE5-8F057FDCF20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2D011C-9430-463C-BFE5-8F057FDCF20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2D011C-9430-463C-BFE5-8F057FDCF201}" type="datetimeFigureOut">
              <a:rPr lang="en-US" smtClean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VPPCX_Powerpoint_Template_2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15200" cy="609600"/>
          </a:xfrm>
          <a:prstGeom prst="rect">
            <a:avLst/>
          </a:prstGeom>
          <a:effectLst>
            <a:outerShdw blurRad="127000" dist="25400" dir="270000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12954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3246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A28E-C417-4CD2-B071-7D8BE87C67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0" name="Picture 7" descr="DOD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4813" y="25241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vppcx-1-with space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43000" y="5867400"/>
            <a:ext cx="2468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DOD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4813" y="25241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vppcx-1-with space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43000" y="5867400"/>
            <a:ext cx="2468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0" r:id="rId1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25408F"/>
          </a:solidFill>
          <a:latin typeface="Helvetica"/>
          <a:ea typeface="+mj-ea"/>
          <a:cs typeface="Helvetic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408F"/>
          </a:solidFill>
          <a:latin typeface="Helvetica" pitchFamily="34" charset="0"/>
          <a:cs typeface="Helvetica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408F"/>
          </a:solidFill>
          <a:latin typeface="Helvetica" pitchFamily="34" charset="0"/>
          <a:cs typeface="Helvetica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408F"/>
          </a:solidFill>
          <a:latin typeface="Helvetica" pitchFamily="34" charset="0"/>
          <a:cs typeface="Helvetica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408F"/>
          </a:solidFill>
          <a:latin typeface="Helvetica" pitchFamily="34" charset="0"/>
          <a:cs typeface="Helvetica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408F"/>
          </a:solidFill>
          <a:latin typeface="Helvetica" pitchFamily="34" charset="0"/>
          <a:cs typeface="Helvetica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408F"/>
          </a:solidFill>
          <a:latin typeface="Helvetica" pitchFamily="34" charset="0"/>
          <a:cs typeface="Helvetica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408F"/>
          </a:solidFill>
          <a:latin typeface="Helvetica" pitchFamily="34" charset="0"/>
          <a:cs typeface="Helvetica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25408F"/>
          </a:solidFill>
          <a:latin typeface="Helvetica" pitchFamily="34" charset="0"/>
          <a:cs typeface="Helvetica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572000"/>
            <a:ext cx="7772400" cy="16795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VPP for Leaders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3505200"/>
            <a:ext cx="6781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EBEACF"/>
                </a:solidFill>
                <a:latin typeface="Helvetica"/>
                <a:cs typeface="Helvetica"/>
              </a:rPr>
              <a:t>Development, Validation, Implementation and Enhancement for a Voluntary Protection Programs Center of Excellence (VPP CX) Capability for the Department of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Employee Involvement and Contract Workers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Support Stakeholder Involvement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6568016" cy="482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185843"/>
            <a:ext cx="2175642" cy="336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Leaders Drive Employee Involvement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6172200" cy="4572000"/>
          </a:xfrm>
        </p:spPr>
        <p:txBody>
          <a:bodyPr/>
          <a:lstStyle/>
          <a:p>
            <a:r>
              <a:rPr lang="en-US" dirty="0" smtClean="0"/>
              <a:t>Provide visible support to employees</a:t>
            </a:r>
          </a:p>
          <a:p>
            <a:r>
              <a:rPr lang="en-US" dirty="0" smtClean="0"/>
              <a:t>Site culture </a:t>
            </a:r>
            <a:r>
              <a:rPr lang="en-US" u="sng" dirty="0" smtClean="0"/>
              <a:t>must</a:t>
            </a:r>
            <a:r>
              <a:rPr lang="en-US" dirty="0" smtClean="0"/>
              <a:t> enable and encourage effective employee involvement in at least three meaningful ways</a:t>
            </a:r>
          </a:p>
          <a:p>
            <a:r>
              <a:rPr lang="en-US" b="1" i="1" dirty="0" smtClean="0"/>
              <a:t>Involvement</a:t>
            </a:r>
            <a:r>
              <a:rPr lang="en-US" dirty="0" smtClean="0"/>
              <a:t> goes beyond the individual’s right to notify supervisors of hazardous conditions and practices, and to have these issues addressed.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Contract Workers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VPP site contractor programs must include a documented oversight and management system that ensures the contractor’s site employees are provided effective protection</a:t>
            </a:r>
          </a:p>
          <a:p>
            <a:r>
              <a:rPr lang="en-US" dirty="0" smtClean="0"/>
              <a:t>VPP sites are expected to encourage contractors to develop effective S&amp;H program management systems.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Contract Workers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4648200" cy="4572000"/>
          </a:xfrm>
        </p:spPr>
        <p:txBody>
          <a:bodyPr/>
          <a:lstStyle/>
          <a:p>
            <a:r>
              <a:rPr lang="en-US" dirty="0" smtClean="0"/>
              <a:t>Monitor contractor adherence to worksite S&amp;H rules and procedures</a:t>
            </a:r>
          </a:p>
          <a:p>
            <a:r>
              <a:rPr lang="en-US" dirty="0" smtClean="0"/>
              <a:t>Establish provisions for removing contractor employees from site for violations.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99" y="1524000"/>
            <a:ext cx="3429001" cy="47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Management Leadership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7924800" cy="4572000"/>
          </a:xfrm>
        </p:spPr>
        <p:txBody>
          <a:bodyPr/>
          <a:lstStyle/>
          <a:p>
            <a:r>
              <a:rPr lang="en-US" dirty="0" smtClean="0"/>
              <a:t>Establish S&amp;H policy, goals, &amp; objectives</a:t>
            </a:r>
          </a:p>
          <a:p>
            <a:r>
              <a:rPr lang="en-US" dirty="0" smtClean="0"/>
              <a:t>Ensure top management leadership is actively involved in S&amp;H</a:t>
            </a:r>
          </a:p>
          <a:p>
            <a:r>
              <a:rPr lang="en-US" dirty="0" smtClean="0"/>
              <a:t>Hold all personnel responsible &amp; accountable for their S&amp;H performance</a:t>
            </a:r>
          </a:p>
          <a:p>
            <a:r>
              <a:rPr lang="en-US" dirty="0" smtClean="0"/>
              <a:t>Communicate safety and health requirements effectively</a:t>
            </a:r>
          </a:p>
          <a:p>
            <a:r>
              <a:rPr lang="en-US" dirty="0" smtClean="0"/>
              <a:t>Ensure S&amp;H is integrated into the everyday process</a:t>
            </a:r>
          </a:p>
          <a:p>
            <a:r>
              <a:rPr lang="en-US" dirty="0" smtClean="0"/>
              <a:t>Ensure adequate recourses are available to implement an effective S&amp;H program.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Elements for VPP Success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 Role</a:t>
            </a:r>
          </a:p>
          <a:p>
            <a:r>
              <a:rPr lang="en-US" dirty="0" smtClean="0"/>
              <a:t>Accountability</a:t>
            </a:r>
          </a:p>
          <a:p>
            <a:r>
              <a:rPr lang="en-US" dirty="0" smtClean="0"/>
              <a:t>Employee involvement and contract workers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872998"/>
            <a:ext cx="4419600" cy="333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2895600"/>
            <a:ext cx="7772400" cy="1146175"/>
          </a:xfrm>
        </p:spPr>
        <p:txBody>
          <a:bodyPr/>
          <a:lstStyle/>
          <a:p>
            <a:r>
              <a:rPr lang="en-US" dirty="0" smtClean="0"/>
              <a:t>Leadership Role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Leadership Keys to VPP Success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safety as a core value in everyday work as compared to a priority</a:t>
            </a:r>
          </a:p>
          <a:p>
            <a:r>
              <a:rPr lang="en-US" dirty="0" smtClean="0"/>
              <a:t>Establish a framework rather than a “to-do list”</a:t>
            </a:r>
          </a:p>
          <a:p>
            <a:r>
              <a:rPr lang="en-US" dirty="0" smtClean="0"/>
              <a:t>Commit to continuous improvement</a:t>
            </a:r>
          </a:p>
          <a:p>
            <a:r>
              <a:rPr lang="en-US" dirty="0" smtClean="0"/>
              <a:t>Extend safety and health (S&amp;H) beyond the safety office.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Management Leadership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4572000"/>
          </a:xfrm>
        </p:spPr>
        <p:txBody>
          <a:bodyPr/>
          <a:lstStyle/>
          <a:p>
            <a:r>
              <a:rPr lang="en-US" dirty="0" smtClean="0"/>
              <a:t>Provide visible leadership by:</a:t>
            </a:r>
          </a:p>
          <a:p>
            <a:pPr lvl="1"/>
            <a:r>
              <a:rPr lang="en-US" dirty="0" smtClean="0"/>
              <a:t>Supporting an environment that allows for reasonable employee access to top site management</a:t>
            </a:r>
          </a:p>
          <a:p>
            <a:pPr lvl="1"/>
            <a:r>
              <a:rPr lang="en-US" dirty="0" smtClean="0"/>
              <a:t>Setting examples of safe and healthful behavior</a:t>
            </a:r>
          </a:p>
          <a:p>
            <a:pPr lvl="1"/>
            <a:r>
              <a:rPr lang="en-US" dirty="0" smtClean="0"/>
              <a:t>Monitoring progress and celebrating achievements</a:t>
            </a:r>
          </a:p>
          <a:p>
            <a:pPr lvl="1"/>
            <a:r>
              <a:rPr lang="en-US" dirty="0" smtClean="0"/>
              <a:t>Reinforcing change to an employee-centric program</a:t>
            </a:r>
          </a:p>
          <a:p>
            <a:pPr lvl="1"/>
            <a:r>
              <a:rPr lang="en-US" dirty="0" smtClean="0"/>
              <a:t>Engaging VPP mentors to help accelerate culture change</a:t>
            </a:r>
          </a:p>
          <a:p>
            <a:pPr lvl="1"/>
            <a:r>
              <a:rPr lang="en-US" dirty="0" smtClean="0"/>
              <a:t>Eliminating barriers for stakeholder involvement.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Management Leadership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5181600" cy="4572000"/>
          </a:xfrm>
        </p:spPr>
        <p:txBody>
          <a:bodyPr/>
          <a:lstStyle/>
          <a:p>
            <a:r>
              <a:rPr lang="en-US" dirty="0" smtClean="0"/>
              <a:t>Demonstrate leadership by establishing solid communication throughout the organization in all aspects</a:t>
            </a:r>
          </a:p>
          <a:p>
            <a:r>
              <a:rPr lang="en-US" dirty="0" smtClean="0"/>
              <a:t>Establish and communicate S&amp;H goals, and objectives for meeting the goals</a:t>
            </a:r>
          </a:p>
          <a:p>
            <a:r>
              <a:rPr lang="en-US" dirty="0" smtClean="0"/>
              <a:t>Incorporate S&amp;H objectives into performance expectations.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371600"/>
            <a:ext cx="2895600" cy="44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Rewards and Recognition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Accountability drives culture</a:t>
            </a:r>
          </a:p>
          <a:p>
            <a:r>
              <a:rPr lang="en-US" dirty="0" smtClean="0"/>
              <a:t>Successful leaders hold managers and employees accountable</a:t>
            </a:r>
          </a:p>
          <a:p>
            <a:r>
              <a:rPr lang="en-US" dirty="0" smtClean="0"/>
              <a:t>Establish performance expectations by:</a:t>
            </a:r>
          </a:p>
          <a:p>
            <a:pPr lvl="1"/>
            <a:r>
              <a:rPr lang="en-US" dirty="0" smtClean="0"/>
              <a:t>Defining critical behaviors or traits</a:t>
            </a:r>
          </a:p>
          <a:p>
            <a:pPr lvl="1"/>
            <a:r>
              <a:rPr lang="en-US" dirty="0" smtClean="0"/>
              <a:t>Including objectives that are:</a:t>
            </a:r>
          </a:p>
          <a:p>
            <a:pPr lvl="2"/>
            <a:r>
              <a:rPr lang="en-US" dirty="0" smtClean="0"/>
              <a:t>Specific to the individual’s role</a:t>
            </a:r>
          </a:p>
          <a:p>
            <a:pPr lvl="2"/>
            <a:r>
              <a:rPr lang="en-US" dirty="0" smtClean="0"/>
              <a:t>Support to organization’s S&amp;H goals</a:t>
            </a:r>
          </a:p>
          <a:p>
            <a:pPr lvl="2"/>
            <a:r>
              <a:rPr lang="en-US" dirty="0" smtClean="0"/>
              <a:t>Measurable and achievable.</a:t>
            </a:r>
          </a:p>
          <a:p>
            <a:pPr lvl="1"/>
            <a:r>
              <a:rPr lang="en-US" dirty="0" smtClean="0"/>
              <a:t>Distinguish acceptable from </a:t>
            </a:r>
            <a:r>
              <a:rPr lang="en-US" i="1" dirty="0" smtClean="0"/>
              <a:t>exceptional </a:t>
            </a:r>
            <a:r>
              <a:rPr lang="en-US" dirty="0" smtClean="0"/>
              <a:t>performance.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512" y="1295400"/>
            <a:ext cx="38534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Disciplinary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4648200" cy="5029200"/>
          </a:xfrm>
        </p:spPr>
        <p:txBody>
          <a:bodyPr/>
          <a:lstStyle/>
          <a:p>
            <a:r>
              <a:rPr lang="en-US" dirty="0" smtClean="0"/>
              <a:t>VPP requires that a disciplinary system be</a:t>
            </a:r>
          </a:p>
          <a:p>
            <a:pPr lvl="1"/>
            <a:r>
              <a:rPr lang="en-US" dirty="0" smtClean="0"/>
              <a:t>Established</a:t>
            </a:r>
          </a:p>
          <a:p>
            <a:pPr lvl="1"/>
            <a:r>
              <a:rPr lang="en-US" dirty="0" smtClean="0"/>
              <a:t>Communicated</a:t>
            </a:r>
          </a:p>
          <a:p>
            <a:pPr lvl="1"/>
            <a:r>
              <a:rPr lang="en-US" dirty="0" smtClean="0"/>
              <a:t>Equitably enforced</a:t>
            </a:r>
          </a:p>
          <a:p>
            <a:r>
              <a:rPr lang="en-US" dirty="0" smtClean="0"/>
              <a:t>Provide a policy statement on safety</a:t>
            </a:r>
          </a:p>
          <a:p>
            <a:r>
              <a:rPr lang="en-US" dirty="0" smtClean="0"/>
              <a:t>Requirement to address on annual performance evaluations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VPPCX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98CC96BD59F7428928401C31BC6ECB" ma:contentTypeVersion="0" ma:contentTypeDescription="Create a new document." ma:contentTypeScope="" ma:versionID="942f30ab0cf5b01e08a44d71393e3bc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E8F691B-D0F9-437F-A5F0-A361405498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59DE49-45D6-402B-9BE2-496B99CAB175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88C8EF1-A86F-42DC-AA60-C7761E01E8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VPPCXPowerpoint_template</Template>
  <TotalTime>2832</TotalTime>
  <Words>420</Words>
  <Application>Microsoft Office PowerPoint</Application>
  <PresentationFormat>On-screen Show (4:3)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</vt:lpstr>
      <vt:lpstr>1_VPPCX_Powerpoint_template</vt:lpstr>
      <vt:lpstr>VPP for Leaders</vt:lpstr>
      <vt:lpstr>Elements for VPP Success</vt:lpstr>
      <vt:lpstr>Leadership Role</vt:lpstr>
      <vt:lpstr>Leadership Keys to VPP Success</vt:lpstr>
      <vt:lpstr>Management Leadership</vt:lpstr>
      <vt:lpstr>Management Leadership</vt:lpstr>
      <vt:lpstr>Accountability</vt:lpstr>
      <vt:lpstr>Rewards and Recognition</vt:lpstr>
      <vt:lpstr>Disciplinary System</vt:lpstr>
      <vt:lpstr>Employee Involvement and Contract Workers</vt:lpstr>
      <vt:lpstr>Support Stakeholder Involvement</vt:lpstr>
      <vt:lpstr>Leaders Drive Employee Involvement</vt:lpstr>
      <vt:lpstr>Contract Workers</vt:lpstr>
      <vt:lpstr>Contract Workers</vt:lpstr>
      <vt:lpstr>Management Leadership</vt:lpstr>
      <vt:lpstr>Questions??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Health Program Evaluation</dc:title>
  <dc:creator>janet lynn nixon</dc:creator>
  <cp:lastModifiedBy>Luther CIV David A</cp:lastModifiedBy>
  <cp:revision>182</cp:revision>
  <dcterms:created xsi:type="dcterms:W3CDTF">2011-01-02T20:35:43Z</dcterms:created>
  <dcterms:modified xsi:type="dcterms:W3CDTF">2016-11-08T17:30:10Z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0x0101003A98CC96BD59F7428928401C31BC6ECB</vt:lpwstr>
  </property>
</Properties>
</file>